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av" ContentType="audio/wav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7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311A3-8823-4147-93D4-7BCD867B7015}" type="datetime1">
              <a:rPr lang="en-US" smtClean="0"/>
              <a:t>12/16/18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2F76C1-6A49-734C-9708-A84D753FD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1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90F89-5D1B-9346-8D29-D9F8B3CBF80D}" type="datetime1">
              <a:rPr lang="en-US" smtClean="0"/>
              <a:t>12/16/18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74841-E389-2C46-94D3-C3EF4DE0CB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564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74841-E389-2C46-94D3-C3EF4DE0CB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56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894E5-5CBC-CD44-ACED-D9502315480E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7FA83-5C6B-1E4F-8502-02B8E199D20D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D298-A0D0-CC42-98E5-B7D5ECC2DAA4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95192-3B28-1C4C-B552-3BF6B2DBE3B0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840A1-02E2-1C45-A6C4-50376BE6333C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27A8A-5954-CB42-B46C-37FAC3C1D251}" type="datetime1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0AE9C-56E0-9F48-9CD0-D855058E0A0B}" type="datetime1">
              <a:rPr lang="en-US" smtClean="0"/>
              <a:t>12/16/18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3F22B-4343-8A48-9A17-F14C3FC378AA}" type="datetime1">
              <a:rPr lang="en-US" smtClean="0"/>
              <a:t>12/16/18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C283C-5CFF-2542-8476-764BBF298BA1}" type="datetime1">
              <a:rPr lang="en-US" smtClean="0"/>
              <a:t>12/16/18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F7495-2D78-744C-8F4F-D9704FF00017}" type="datetime1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C9BB3-F7AF-A649-8107-01BB3A8B8E9F}" type="datetime1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F138E283-14D3-084A-8CAA-191DFEF81BE6}" type="datetime1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7BAC9E4-DC5B-924C-BA2C-1A0A4454287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microsoft.com/office/2007/relationships/media" Target="../media/media10.wav"/><Relationship Id="rId2" Type="http://schemas.openxmlformats.org/officeDocument/2006/relationships/audio" Target="../media/media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1.wav"/><Relationship Id="rId2" Type="http://schemas.openxmlformats.org/officeDocument/2006/relationships/audio" Target="../media/media1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6.wav"/><Relationship Id="rId2" Type="http://schemas.openxmlformats.org/officeDocument/2006/relationships/audio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github.com/tspeng/Course_Project.git" TargetMode="External"/><Relationship Id="rId5" Type="http://schemas.openxmlformats.org/officeDocument/2006/relationships/image" Target="../media/image2.png"/><Relationship Id="rId1" Type="http://schemas.microsoft.com/office/2007/relationships/media" Target="../media/media7.wav"/><Relationship Id="rId2" Type="http://schemas.openxmlformats.org/officeDocument/2006/relationships/audio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1" Type="http://schemas.microsoft.com/office/2007/relationships/media" Target="../media/media8.wav"/><Relationship Id="rId2" Type="http://schemas.openxmlformats.org/officeDocument/2006/relationships/audio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1" Type="http://schemas.microsoft.com/office/2007/relationships/media" Target="../media/media9.wav"/><Relationship Id="rId2" Type="http://schemas.openxmlformats.org/officeDocument/2006/relationships/audio" Target="../media/media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 smtClean="0"/>
              <a:t>Course</a:t>
            </a:r>
            <a:r>
              <a:rPr lang="en-US" sz="4900" b="1" dirty="0" smtClean="0"/>
              <a:t> Project</a:t>
            </a:r>
            <a:br>
              <a:rPr lang="en-US" sz="4900" b="1" dirty="0" smtClean="0"/>
            </a:br>
            <a:r>
              <a:rPr lang="en-US" sz="4900" b="1" dirty="0" smtClean="0"/>
              <a:t/>
            </a:r>
            <a:br>
              <a:rPr lang="en-US" sz="4900" b="1" dirty="0" smtClean="0"/>
            </a:br>
            <a:r>
              <a:rPr lang="en-US" sz="3600" b="1" dirty="0" smtClean="0"/>
              <a:t>Accident topic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modeling</a:t>
            </a:r>
            <a:r>
              <a:rPr lang="en-US" sz="3600" b="1" dirty="0" smtClean="0"/>
              <a:t> 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600" y="3936999"/>
            <a:ext cx="6400800" cy="1092201"/>
          </a:xfrm>
        </p:spPr>
        <p:txBody>
          <a:bodyPr>
            <a:normAutofit/>
          </a:bodyPr>
          <a:lstStyle/>
          <a:p>
            <a:r>
              <a:rPr lang="en-US" b="1" dirty="0" smtClean="0"/>
              <a:t>Student</a:t>
            </a:r>
            <a:r>
              <a:rPr lang="zh-CN" altLang="en-US" b="1" dirty="0" smtClean="0"/>
              <a:t>: </a:t>
            </a:r>
            <a:r>
              <a:rPr lang="en-US" b="1" dirty="0" smtClean="0"/>
              <a:t>Tishun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Peng</a:t>
            </a:r>
            <a:endParaRPr lang="en-US" altLang="zh-CN" b="1" dirty="0"/>
          </a:p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91088" y="6250163"/>
            <a:ext cx="1161826" cy="492561"/>
          </a:xfrm>
        </p:spPr>
        <p:txBody>
          <a:bodyPr/>
          <a:lstStyle/>
          <a:p>
            <a:fld id="{D7E63A33-8271-4DD0-9C48-789913D7C115}" type="slidenum">
              <a:rPr lang="en-US" sz="1200" smtClean="0"/>
              <a:pPr/>
              <a:t>1</a:t>
            </a:fld>
            <a:endParaRPr lang="en-US" sz="1200" dirty="0"/>
          </a:p>
        </p:txBody>
      </p:sp>
      <p:pic>
        <p:nvPicPr>
          <p:cNvPr id="11" name="Sound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10794" y="54373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36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shot 2018-12-16 13.16.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9" y="1704522"/>
            <a:ext cx="9109315" cy="5111496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225566" y="2167843"/>
            <a:ext cx="2365253" cy="405101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00684" y="3240821"/>
            <a:ext cx="2365253" cy="142333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258624" y="2572943"/>
            <a:ext cx="4885376" cy="3558335"/>
          </a:xfrm>
          <a:prstGeom prst="roundRect">
            <a:avLst>
              <a:gd name="adj" fmla="val 5422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flipH="1">
            <a:off x="5965473" y="2228061"/>
            <a:ext cx="274670" cy="344882"/>
          </a:xfrm>
          <a:prstGeom prst="upArrow">
            <a:avLst>
              <a:gd name="adj1" fmla="val 33784"/>
              <a:gd name="adj2" fmla="val 63514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57200" y="6273612"/>
            <a:ext cx="2956724" cy="437066"/>
          </a:xfrm>
          <a:prstGeom prst="roundRect">
            <a:avLst>
              <a:gd name="adj" fmla="val 5422"/>
            </a:avLst>
          </a:prstGeom>
          <a:noFill/>
          <a:ln w="3175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Stop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script:</a:t>
            </a:r>
            <a:r>
              <a:rPr lang="zh-CN" altLang="en-US" dirty="0" smtClean="0">
                <a:solidFill>
                  <a:schemeClr val="tx1"/>
                </a:solidFill>
              </a:rPr>
              <a:t>   </a:t>
            </a:r>
            <a:r>
              <a:rPr lang="en-US" dirty="0" smtClean="0">
                <a:solidFill>
                  <a:schemeClr val="tx1"/>
                </a:solidFill>
              </a:rPr>
              <a:t>Press</a:t>
            </a:r>
            <a:r>
              <a:rPr lang="zh-CN" altLang="en-US" dirty="0" smtClean="0">
                <a:solidFill>
                  <a:schemeClr val="tx1"/>
                </a:solidFill>
              </a:rPr>
              <a:t>   </a:t>
            </a:r>
            <a:r>
              <a:rPr lang="en-US" altLang="zh-CN" dirty="0" smtClean="0">
                <a:solidFill>
                  <a:schemeClr val="tx1"/>
                </a:solidFill>
              </a:rPr>
              <a:t>Ctrl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+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C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zh-CN" altLang="zh-CN" dirty="0">
                <a:solidFill>
                  <a:schemeClr val="tx1"/>
                </a:solidFill>
              </a:rPr>
              <a:t> </a:t>
            </a:r>
            <a:r>
              <a:rPr lang="zh-CN" altLang="en-US" dirty="0" smtClean="0">
                <a:solidFill>
                  <a:schemeClr val="tx1"/>
                </a:solidFill>
              </a:rPr>
              <a:t> 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10</a:t>
            </a:fld>
            <a:endParaRPr lang="en-US"/>
          </a:p>
        </p:txBody>
      </p:sp>
      <p:pic>
        <p:nvPicPr>
          <p:cNvPr id="15" name="Sound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99482" y="49818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289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0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NMF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achieve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relatively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endParaRPr lang="en-US" altLang="zh-CN" dirty="0"/>
          </a:p>
          <a:p>
            <a:pPr>
              <a:buFont typeface="Wingdings" charset="2"/>
              <a:buChar char="ü"/>
            </a:pPr>
            <a:r>
              <a:rPr lang="en-US" dirty="0" smtClean="0"/>
              <a:t>Histograms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clearly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nature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accident</a:t>
            </a:r>
            <a:r>
              <a:rPr lang="zh-CN" altLang="en-US" dirty="0" smtClean="0"/>
              <a:t>(</a:t>
            </a:r>
            <a:r>
              <a:rPr lang="en-US" altLang="zh-CN" dirty="0" smtClean="0"/>
              <a:t>topic)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2-D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projection</a:t>
            </a:r>
            <a:r>
              <a:rPr lang="zh-CN" altLang="en-US" dirty="0" smtClean="0"/>
              <a:t>, </a:t>
            </a:r>
            <a:r>
              <a:rPr lang="en-US" altLang="zh-CN" dirty="0" smtClean="0"/>
              <a:t>intra-cluster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similarity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much</a:t>
            </a:r>
            <a:r>
              <a:rPr lang="zh-CN" altLang="en-US" dirty="0" smtClean="0"/>
              <a:t> </a:t>
            </a:r>
            <a:r>
              <a:rPr lang="en-US" altLang="zh-CN" dirty="0" smtClean="0"/>
              <a:t>higher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inter-cluster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similarity</a:t>
            </a:r>
          </a:p>
          <a:p>
            <a:pPr>
              <a:buFont typeface="Wingdings" charset="2"/>
              <a:buChar char="ü"/>
            </a:pPr>
            <a:r>
              <a:rPr lang="en-US" altLang="zh-CN" dirty="0" smtClean="0"/>
              <a:t>The trained model can provide pretty accurate prediction for report topic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r>
              <a:rPr lang="en-US" dirty="0"/>
              <a:t>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11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411" y="54373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8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Implement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natural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language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practical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Extract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(n-grams)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documents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Identify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included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NTSB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reports</a:t>
            </a:r>
            <a:endParaRPr lang="en-US" altLang="zh-CN" dirty="0"/>
          </a:p>
          <a:p>
            <a:pPr>
              <a:buFont typeface="Wingdings" charset="2"/>
              <a:buChar char="ü"/>
            </a:pP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another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2</a:t>
            </a:fld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4826" y="540676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13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93268"/>
            <a:ext cx="7408333" cy="3450696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ü"/>
            </a:pPr>
            <a:r>
              <a:rPr lang="en-US" dirty="0" smtClean="0"/>
              <a:t>NLP</a:t>
            </a:r>
            <a:r>
              <a:rPr lang="en-US" dirty="0" smtClean="0"/>
              <a:t> techniques can save the efforts of physically reading investigation documents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hundreds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pages</a:t>
            </a:r>
          </a:p>
          <a:p>
            <a:pPr>
              <a:buFont typeface="Wingdings" charset="2"/>
              <a:buChar char="ü"/>
            </a:pPr>
            <a:endParaRPr lang="en-US" altLang="zh-CN" dirty="0" smtClean="0"/>
          </a:p>
          <a:p>
            <a:pPr>
              <a:buFont typeface="Wingdings" charset="2"/>
              <a:buChar char="ü"/>
            </a:pPr>
            <a:r>
              <a:rPr lang="en-US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relevant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accident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  <a:p>
            <a:pPr>
              <a:buFont typeface="Wingdings" charset="2"/>
              <a:buChar char="ü"/>
            </a:pPr>
            <a:endParaRPr lang="en-US" altLang="zh-CN" dirty="0" smtClean="0"/>
          </a:p>
          <a:p>
            <a:pPr>
              <a:buFont typeface="Wingdings" charset="2"/>
              <a:buChar char="ü"/>
            </a:pPr>
            <a:r>
              <a:rPr lang="en-US" dirty="0" smtClean="0"/>
              <a:t>Programmatically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extract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critical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useful?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3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109" y="53681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700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813" y="658882"/>
            <a:ext cx="8229600" cy="1252728"/>
          </a:xfrm>
        </p:spPr>
        <p:txBody>
          <a:bodyPr/>
          <a:lstStyle/>
          <a:p>
            <a:r>
              <a:rPr lang="en-US" dirty="0" smtClean="0"/>
              <a:t>Development</a:t>
            </a:r>
            <a:r>
              <a:rPr lang="en-US" dirty="0"/>
              <a:t> </a:t>
            </a: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415321" y="1996713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altLang="zh-CN" dirty="0" smtClean="0"/>
              <a:t>elect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402989" y="3045256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Preprocess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415321" y="4108805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Retrieve</a:t>
            </a:r>
            <a:r>
              <a:rPr lang="zh-CN" altLang="en-US" dirty="0" smtClean="0"/>
              <a:t> </a:t>
            </a:r>
            <a:r>
              <a:rPr lang="en-US" altLang="zh-CN" dirty="0" smtClean="0"/>
              <a:t>critical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8" idx="2"/>
            <a:endCxn id="9" idx="0"/>
          </p:cNvCxnSpPr>
          <p:nvPr/>
        </p:nvCxnSpPr>
        <p:spPr>
          <a:xfrm flipH="1">
            <a:off x="4315386" y="2651177"/>
            <a:ext cx="12332" cy="3940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96625" y="4108805"/>
            <a:ext cx="1905966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NMF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9" idx="2"/>
            <a:endCxn id="10" idx="0"/>
          </p:cNvCxnSpPr>
          <p:nvPr/>
        </p:nvCxnSpPr>
        <p:spPr>
          <a:xfrm>
            <a:off x="4315386" y="3699720"/>
            <a:ext cx="12332" cy="4090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6156554" y="4108805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45" name="Rounded Rectangle 44"/>
          <p:cNvSpPr/>
          <p:nvPr/>
        </p:nvSpPr>
        <p:spPr>
          <a:xfrm>
            <a:off x="3033101" y="5626298"/>
            <a:ext cx="2589234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</a:t>
            </a:r>
            <a:r>
              <a:rPr lang="zh-CN" altLang="en-US" dirty="0"/>
              <a:t> </a:t>
            </a:r>
            <a:r>
              <a:rPr lang="zh-CN" altLang="zh-CN" dirty="0" smtClean="0"/>
              <a:t>2</a:t>
            </a:r>
            <a:r>
              <a:rPr lang="en-US" altLang="zh-CN" dirty="0" smtClean="0"/>
              <a:t>-D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projection</a:t>
            </a:r>
          </a:p>
          <a:p>
            <a:pPr algn="ctr"/>
            <a:r>
              <a:rPr lang="en-US" altLang="zh-CN" dirty="0"/>
              <a:t>w</a:t>
            </a:r>
            <a:r>
              <a:rPr lang="en-US" altLang="zh-CN" dirty="0" smtClean="0"/>
              <a:t>ord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distribution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46" name="Rounded Rectangle 45"/>
          <p:cNvSpPr/>
          <p:nvPr/>
        </p:nvSpPr>
        <p:spPr>
          <a:xfrm>
            <a:off x="937211" y="5624958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endParaRPr lang="en-US" dirty="0"/>
          </a:p>
        </p:txBody>
      </p:sp>
      <p:cxnSp>
        <p:nvCxnSpPr>
          <p:cNvPr id="47" name="Straight Arrow Connector 46"/>
          <p:cNvCxnSpPr>
            <a:stCxn id="21" idx="2"/>
            <a:endCxn id="46" idx="0"/>
          </p:cNvCxnSpPr>
          <p:nvPr/>
        </p:nvCxnSpPr>
        <p:spPr>
          <a:xfrm>
            <a:off x="1849608" y="4763269"/>
            <a:ext cx="0" cy="8616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ounded Rectangle 49"/>
          <p:cNvSpPr/>
          <p:nvPr/>
        </p:nvSpPr>
        <p:spPr>
          <a:xfrm>
            <a:off x="6156554" y="5626298"/>
            <a:ext cx="1824793" cy="65446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44" idx="2"/>
            <a:endCxn id="50" idx="0"/>
          </p:cNvCxnSpPr>
          <p:nvPr/>
        </p:nvCxnSpPr>
        <p:spPr>
          <a:xfrm>
            <a:off x="7068951" y="4763269"/>
            <a:ext cx="0" cy="863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  <a:endCxn id="21" idx="3"/>
          </p:cNvCxnSpPr>
          <p:nvPr/>
        </p:nvCxnSpPr>
        <p:spPr>
          <a:xfrm flipH="1">
            <a:off x="2802591" y="4436037"/>
            <a:ext cx="61273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0" idx="3"/>
            <a:endCxn id="44" idx="1"/>
          </p:cNvCxnSpPr>
          <p:nvPr/>
        </p:nvCxnSpPr>
        <p:spPr>
          <a:xfrm>
            <a:off x="5240114" y="4436037"/>
            <a:ext cx="9164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1" idx="2"/>
            <a:endCxn id="45" idx="0"/>
          </p:cNvCxnSpPr>
          <p:nvPr/>
        </p:nvCxnSpPr>
        <p:spPr>
          <a:xfrm>
            <a:off x="1849608" y="4763269"/>
            <a:ext cx="2478110" cy="863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4" idx="2"/>
            <a:endCxn id="45" idx="0"/>
          </p:cNvCxnSpPr>
          <p:nvPr/>
        </p:nvCxnSpPr>
        <p:spPr>
          <a:xfrm flipH="1">
            <a:off x="4327718" y="4763269"/>
            <a:ext cx="2741233" cy="863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Slide Number Placeholder 9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4</a:t>
            </a:fld>
            <a:endParaRPr lang="en-US"/>
          </a:p>
        </p:txBody>
      </p:sp>
      <p:pic>
        <p:nvPicPr>
          <p:cNvPr id="94" name="Sound 9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6053" y="2209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56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91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7814733" cy="3450696"/>
          </a:xfrm>
        </p:spPr>
        <p:txBody>
          <a:bodyPr/>
          <a:lstStyle/>
          <a:p>
            <a:pPr>
              <a:buFont typeface="Wingdings" charset="2"/>
              <a:buChar char="ü"/>
            </a:pPr>
            <a:r>
              <a:rPr lang="en-US" altLang="zh-CN" dirty="0" smtClean="0"/>
              <a:t>52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accident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NTSB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website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covering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aviation</a:t>
            </a:r>
            <a:r>
              <a:rPr lang="zh-CN" altLang="en-US" dirty="0" smtClean="0"/>
              <a:t>, </a:t>
            </a:r>
            <a:r>
              <a:rPr lang="en-US" altLang="zh-CN" dirty="0" smtClean="0"/>
              <a:t>highway</a:t>
            </a:r>
            <a:r>
              <a:rPr lang="zh-CN" altLang="en-US" dirty="0" smtClean="0"/>
              <a:t>, </a:t>
            </a:r>
            <a:r>
              <a:rPr lang="en-US" altLang="zh-CN" dirty="0" smtClean="0"/>
              <a:t>marine</a:t>
            </a:r>
            <a:r>
              <a:rPr lang="zh-CN" altLang="en-US" dirty="0" smtClean="0"/>
              <a:t>, </a:t>
            </a:r>
            <a:r>
              <a:rPr lang="en-US" altLang="zh-CN" dirty="0" smtClean="0"/>
              <a:t>pipeline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railway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industries</a:t>
            </a:r>
          </a:p>
          <a:p>
            <a:pPr>
              <a:buFont typeface="Wingdings" charset="2"/>
              <a:buChar char="ü"/>
            </a:pPr>
            <a:r>
              <a:rPr lang="zh-CN" altLang="zh-CN" dirty="0" smtClean="0"/>
              <a:t>1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above</a:t>
            </a:r>
            <a:r>
              <a:rPr lang="zh-CN" altLang="en-US" dirty="0" smtClean="0"/>
              <a:t>-</a:t>
            </a:r>
            <a:r>
              <a:rPr lang="en-US" altLang="zh-CN" dirty="0" smtClean="0"/>
              <a:t>mentioned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topics</a:t>
            </a:r>
            <a:endParaRPr lang="en-US" altLang="zh-CN" dirty="0"/>
          </a:p>
          <a:p>
            <a:pPr>
              <a:buFont typeface="Wingdings" charset="2"/>
              <a:buChar char="ü"/>
            </a:pPr>
            <a:r>
              <a:rPr lang="en-US" altLang="zh-CN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NMF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 models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modeling</a:t>
            </a:r>
            <a:endParaRPr lang="en-US" altLang="zh-CN" dirty="0"/>
          </a:p>
          <a:p>
            <a:pPr>
              <a:buFont typeface="Wingdings" charset="2"/>
              <a:buChar char="ü"/>
            </a:pPr>
            <a:r>
              <a:rPr lang="en-US" altLang="zh-CN" dirty="0" smtClean="0"/>
              <a:t>Extract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topic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40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distribution</a:t>
            </a:r>
            <a:endParaRPr lang="en-US" altLang="zh-CN" dirty="0"/>
          </a:p>
          <a:p>
            <a:pPr>
              <a:buFont typeface="Wingdings" charset="2"/>
              <a:buChar char="ü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GUI 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encapsulate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functionalities</a:t>
            </a:r>
          </a:p>
          <a:p>
            <a:pPr>
              <a:buFont typeface="Wingdings" charset="2"/>
              <a:buChar char="ü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5</a:t>
            </a:fld>
            <a:endParaRPr 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5816" y="54373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61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Screenshot 2018-12-16 13.18.03.png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20" y="1806324"/>
            <a:ext cx="8330183" cy="50292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7"/>
            <a:ext cx="8229600" cy="1376749"/>
          </a:xfrm>
        </p:spPr>
        <p:txBody>
          <a:bodyPr/>
          <a:lstStyle/>
          <a:p>
            <a:r>
              <a:rPr lang="en-US" dirty="0" smtClean="0"/>
              <a:t>Graphical</a:t>
            </a:r>
            <a:r>
              <a:rPr lang="en-US" dirty="0" smtClean="0"/>
              <a:t> User Interface (GUI)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97706" y="1929686"/>
            <a:ext cx="2627428" cy="163572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Callout 5"/>
          <p:cNvSpPr/>
          <p:nvPr/>
        </p:nvSpPr>
        <p:spPr>
          <a:xfrm>
            <a:off x="2929555" y="1443282"/>
            <a:ext cx="1573291" cy="362479"/>
          </a:xfrm>
          <a:prstGeom prst="wedgeEllipseCallout">
            <a:avLst/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1.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Train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model</a:t>
            </a:r>
            <a:endParaRPr lang="en-US" sz="1200" dirty="0"/>
          </a:p>
        </p:txBody>
      </p:sp>
      <p:sp>
        <p:nvSpPr>
          <p:cNvPr id="7" name="Rounded Rectangle 6"/>
          <p:cNvSpPr/>
          <p:nvPr/>
        </p:nvSpPr>
        <p:spPr>
          <a:xfrm>
            <a:off x="897706" y="2105814"/>
            <a:ext cx="2791642" cy="531731"/>
          </a:xfrm>
          <a:prstGeom prst="roundRect">
            <a:avLst>
              <a:gd name="adj" fmla="val 3269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Callout 7"/>
          <p:cNvSpPr/>
          <p:nvPr/>
        </p:nvSpPr>
        <p:spPr>
          <a:xfrm>
            <a:off x="3150874" y="2659443"/>
            <a:ext cx="1643879" cy="294477"/>
          </a:xfrm>
          <a:prstGeom prst="wedgeEllipseCallout">
            <a:avLst>
              <a:gd name="adj1" fmla="val -34822"/>
              <a:gd name="adj2" fmla="val -60394"/>
            </a:avLst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zh-CN" sz="1200" dirty="0"/>
              <a:t>3</a:t>
            </a:r>
            <a:r>
              <a:rPr lang="en-US" altLang="zh-CN" sz="1200" dirty="0" smtClean="0"/>
              <a:t>.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Predict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topic</a:t>
            </a:r>
            <a:endParaRPr lang="en-US" sz="1200" dirty="0"/>
          </a:p>
        </p:txBody>
      </p:sp>
      <p:sp>
        <p:nvSpPr>
          <p:cNvPr id="20" name="Curved Right Arrow 19"/>
          <p:cNvSpPr/>
          <p:nvPr/>
        </p:nvSpPr>
        <p:spPr>
          <a:xfrm>
            <a:off x="463517" y="1963469"/>
            <a:ext cx="456837" cy="1034247"/>
          </a:xfrm>
          <a:prstGeom prst="curvedRightArrow">
            <a:avLst>
              <a:gd name="adj1" fmla="val 17743"/>
              <a:gd name="adj2" fmla="val 36776"/>
              <a:gd name="adj3" fmla="val 22080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Curved Right Arrow 20"/>
          <p:cNvSpPr/>
          <p:nvPr/>
        </p:nvSpPr>
        <p:spPr>
          <a:xfrm rot="18499565" flipH="1">
            <a:off x="4210375" y="1494846"/>
            <a:ext cx="302305" cy="1893343"/>
          </a:xfrm>
          <a:prstGeom prst="curvedRightArrow">
            <a:avLst>
              <a:gd name="adj1" fmla="val 36776"/>
              <a:gd name="adj2" fmla="val 36776"/>
              <a:gd name="adj3" fmla="val 34829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182758" y="2226254"/>
            <a:ext cx="2522022" cy="163572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Callout 22"/>
          <p:cNvSpPr/>
          <p:nvPr/>
        </p:nvSpPr>
        <p:spPr>
          <a:xfrm>
            <a:off x="5750083" y="2514069"/>
            <a:ext cx="2500439" cy="362479"/>
          </a:xfrm>
          <a:prstGeom prst="wedgeEllipseCallout">
            <a:avLst>
              <a:gd name="adj1" fmla="val -40858"/>
              <a:gd name="adj2" fmla="val -814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/>
              <a:t>2.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Select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topic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show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word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distribution</a:t>
            </a:r>
            <a:endParaRPr lang="en-US" sz="1200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6</a:t>
            </a:fld>
            <a:endParaRPr lang="en-US"/>
          </a:p>
        </p:txBody>
      </p:sp>
      <p:pic>
        <p:nvPicPr>
          <p:cNvPr id="26" name="Sound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9915" y="54373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4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55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9181" y="2290009"/>
            <a:ext cx="8157619" cy="3836154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Ø"/>
            </a:pPr>
            <a:r>
              <a:rPr lang="en-US" dirty="0" smtClean="0"/>
              <a:t>Download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install</a:t>
            </a:r>
            <a:r>
              <a:rPr lang="zh-CN" altLang="en-US" dirty="0" smtClean="0"/>
              <a:t> </a:t>
            </a:r>
            <a:r>
              <a:rPr lang="en-US" dirty="0" smtClean="0"/>
              <a:t>Python</a:t>
            </a:r>
            <a:r>
              <a:rPr lang="zh-CN" altLang="en-US" dirty="0" smtClean="0"/>
              <a:t> </a:t>
            </a:r>
            <a:r>
              <a:rPr lang="en-US" altLang="zh-CN" dirty="0" smtClean="0"/>
              <a:t>3.7</a:t>
            </a:r>
            <a:endParaRPr lang="en-US" altLang="zh-CN" dirty="0"/>
          </a:p>
          <a:p>
            <a:pPr>
              <a:buFont typeface="Wingdings" charset="2"/>
              <a:buChar char="Ø"/>
            </a:pPr>
            <a:r>
              <a:rPr lang="en-US" dirty="0" smtClean="0"/>
              <a:t>Install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required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packages</a:t>
            </a:r>
            <a:endParaRPr lang="en-US" altLang="zh-CN" dirty="0"/>
          </a:p>
          <a:p>
            <a:pPr lvl="1">
              <a:buFont typeface="Courier New"/>
              <a:buChar char="o"/>
            </a:pPr>
            <a:r>
              <a:rPr lang="en-US" dirty="0" err="1"/>
              <a:t>m</a:t>
            </a:r>
            <a:r>
              <a:rPr lang="en-US" dirty="0" err="1" smtClean="0"/>
              <a:t>atplotlib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 err="1"/>
              <a:t>scikit</a:t>
            </a:r>
            <a:r>
              <a:rPr lang="en-US" altLang="zh-CN" dirty="0"/>
              <a:t>-</a:t>
            </a:r>
            <a:r>
              <a:rPr lang="en-US" altLang="zh-CN" dirty="0" smtClean="0"/>
              <a:t>learn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 err="1" smtClean="0"/>
              <a:t>t</a:t>
            </a:r>
            <a:r>
              <a:rPr lang="en-US" altLang="zh-CN" dirty="0" err="1" smtClean="0"/>
              <a:t>kinter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Pillow</a:t>
            </a:r>
            <a:endParaRPr lang="en-US" dirty="0"/>
          </a:p>
          <a:p>
            <a:pPr lvl="1">
              <a:buFont typeface="Courier New"/>
              <a:buChar char="o"/>
            </a:pPr>
            <a:r>
              <a:rPr lang="en-US" dirty="0" err="1" smtClean="0"/>
              <a:t>numpy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tika</a:t>
            </a:r>
            <a:r>
              <a:rPr lang="zh-CN" altLang="en-US" dirty="0" smtClean="0"/>
              <a:t>, </a:t>
            </a:r>
            <a:r>
              <a:rPr lang="en-US" altLang="zh-CN" dirty="0" smtClean="0"/>
              <a:t>glob,</a:t>
            </a:r>
            <a:r>
              <a:rPr lang="zh-CN" altLang="en-US" dirty="0" smtClean="0"/>
              <a:t> </a:t>
            </a:r>
            <a:r>
              <a:rPr lang="en-US" altLang="zh-CN" dirty="0" smtClean="0"/>
              <a:t>pandas</a:t>
            </a:r>
            <a:r>
              <a:rPr lang="zh-CN" altLang="en-US" dirty="0" smtClean="0"/>
              <a:t>, </a:t>
            </a:r>
            <a:r>
              <a:rPr lang="en-US" altLang="zh-CN" dirty="0" err="1" smtClean="0"/>
              <a:t>seaborn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regex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sz="2600" dirty="0" smtClean="0"/>
              <a:t>Clone</a:t>
            </a:r>
            <a:r>
              <a:rPr lang="zh-CN" altLang="en-US" sz="2600" dirty="0" smtClean="0"/>
              <a:t> </a:t>
            </a:r>
            <a:r>
              <a:rPr lang="en-US" altLang="zh-CN" sz="2600" dirty="0" err="1" smtClean="0"/>
              <a:t>github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repository</a:t>
            </a:r>
          </a:p>
          <a:p>
            <a:pPr lvl="1">
              <a:buFont typeface="Courier New"/>
              <a:buChar char="o"/>
            </a:pPr>
            <a:r>
              <a:rPr lang="en-US" altLang="zh-CN" dirty="0" err="1" smtClean="0"/>
              <a:t>git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clone</a:t>
            </a:r>
            <a:r>
              <a:rPr lang="zh-CN" altLang="en-US" dirty="0" smtClean="0"/>
              <a:t> </a:t>
            </a:r>
            <a:r>
              <a:rPr lang="en-US" altLang="zh-CN" dirty="0">
                <a:hlinkClick r:id="rId4"/>
              </a:rPr>
              <a:t>https://github.com/tspeng/</a:t>
            </a:r>
            <a:r>
              <a:rPr lang="en-US" altLang="zh-CN" dirty="0" smtClean="0">
                <a:hlinkClick r:id="rId4"/>
              </a:rPr>
              <a:t>Course_Project.git</a:t>
            </a:r>
            <a:endParaRPr lang="en-US" altLang="zh-CN" dirty="0"/>
          </a:p>
          <a:p>
            <a:pPr>
              <a:buFont typeface="Wingdings" charset="2"/>
              <a:buChar char="Ø"/>
            </a:pPr>
            <a:r>
              <a:rPr lang="en-US" sz="2600" dirty="0"/>
              <a:t>R</a:t>
            </a:r>
            <a:r>
              <a:rPr lang="en-US" altLang="zh-CN" sz="2600" dirty="0"/>
              <a:t>un</a:t>
            </a:r>
            <a:r>
              <a:rPr lang="zh-CN" altLang="en-US" sz="2600" dirty="0"/>
              <a:t> </a:t>
            </a:r>
            <a:r>
              <a:rPr lang="en-US" altLang="zh-CN" sz="2600" dirty="0" smtClean="0"/>
              <a:t>application</a:t>
            </a:r>
            <a:endParaRPr lang="en-US" altLang="zh-CN" sz="2600" dirty="0"/>
          </a:p>
          <a:p>
            <a:pPr lvl="1">
              <a:buFont typeface="Courier New"/>
              <a:buChar char="o"/>
            </a:pPr>
            <a:r>
              <a:rPr lang="en-US" altLang="zh-CN" dirty="0" smtClean="0"/>
              <a:t>cd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Course_Project</a:t>
            </a:r>
            <a:endParaRPr lang="en-US" altLang="zh-CN" dirty="0" smtClean="0"/>
          </a:p>
          <a:p>
            <a:pPr lvl="1">
              <a:buFont typeface="Courier New"/>
              <a:buChar char="o"/>
            </a:pPr>
            <a:r>
              <a:rPr lang="en-US" altLang="zh-CN" dirty="0" smtClean="0"/>
              <a:t>python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Application_code.py</a:t>
            </a:r>
            <a:endParaRPr lang="en-US" altLang="zh-CN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and Run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7</a:t>
            </a:fld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87297" y="54373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444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Screenshot 2018-12-16 13.12.10.png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681" y="2451651"/>
            <a:ext cx="6035040" cy="402336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20" name="Picture 19" descr="Screenshot 2018-12-16 13.10.4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1" y="4449776"/>
            <a:ext cx="2960575" cy="214933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9" name="Picture 18" descr="Screenshot 2018-12-16 13.09.1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2" y="2218519"/>
            <a:ext cx="2967929" cy="1947704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2986" y="736643"/>
            <a:ext cx="8229600" cy="1252728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7" name="Up Arrow 6"/>
          <p:cNvSpPr/>
          <p:nvPr/>
        </p:nvSpPr>
        <p:spPr>
          <a:xfrm>
            <a:off x="1455810" y="2392305"/>
            <a:ext cx="197053" cy="344882"/>
          </a:xfrm>
          <a:prstGeom prst="upArrow">
            <a:avLst>
              <a:gd name="adj1" fmla="val 33784"/>
              <a:gd name="adj2" fmla="val 63514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0104" y="1810913"/>
            <a:ext cx="1646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1.</a:t>
            </a:r>
            <a:r>
              <a:rPr lang="zh-CN" altLang="en-US" sz="1400" dirty="0" smtClean="0"/>
              <a:t> </a:t>
            </a:r>
            <a:r>
              <a:rPr lang="en-US" sz="1400" dirty="0" smtClean="0"/>
              <a:t>Train</a:t>
            </a:r>
            <a:r>
              <a:rPr lang="en-US" sz="1400" dirty="0" smtClean="0"/>
              <a:t> topic model</a:t>
            </a:r>
            <a:endParaRPr lang="en-US" sz="1400" dirty="0"/>
          </a:p>
        </p:txBody>
      </p:sp>
      <p:sp>
        <p:nvSpPr>
          <p:cNvPr id="11" name="Up Arrow 10"/>
          <p:cNvSpPr/>
          <p:nvPr/>
        </p:nvSpPr>
        <p:spPr>
          <a:xfrm>
            <a:off x="228919" y="4548317"/>
            <a:ext cx="197053" cy="344882"/>
          </a:xfrm>
          <a:prstGeom prst="upArrow">
            <a:avLst>
              <a:gd name="adj1" fmla="val 33784"/>
              <a:gd name="adj2" fmla="val 63514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831615" y="2965185"/>
            <a:ext cx="3247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400" dirty="0"/>
              <a:t>2</a:t>
            </a:r>
            <a:r>
              <a:rPr lang="en-US" altLang="zh-CN" sz="1400" dirty="0" smtClean="0"/>
              <a:t>.</a:t>
            </a:r>
            <a:r>
              <a:rPr lang="zh-CN" altLang="en-US" sz="1400" dirty="0" smtClean="0"/>
              <a:t> </a:t>
            </a:r>
            <a:r>
              <a:rPr lang="en-US" sz="1400" dirty="0" smtClean="0"/>
              <a:t>Select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topic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show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word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distribution</a:t>
            </a:r>
            <a:endParaRPr lang="en-US" sz="1400" dirty="0"/>
          </a:p>
        </p:txBody>
      </p:sp>
      <p:sp>
        <p:nvSpPr>
          <p:cNvPr id="14" name="Up Arrow 13"/>
          <p:cNvSpPr/>
          <p:nvPr/>
        </p:nvSpPr>
        <p:spPr>
          <a:xfrm>
            <a:off x="5002087" y="2792744"/>
            <a:ext cx="197053" cy="344882"/>
          </a:xfrm>
          <a:prstGeom prst="upArrow">
            <a:avLst>
              <a:gd name="adj1" fmla="val 33784"/>
              <a:gd name="adj2" fmla="val 63514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rved Right Arrow 9"/>
          <p:cNvSpPr/>
          <p:nvPr/>
        </p:nvSpPr>
        <p:spPr>
          <a:xfrm>
            <a:off x="573767" y="3810156"/>
            <a:ext cx="273694" cy="875897"/>
          </a:xfrm>
          <a:prstGeom prst="curvedRightArrow">
            <a:avLst>
              <a:gd name="adj1" fmla="val 41945"/>
              <a:gd name="adj2" fmla="val 97029"/>
              <a:gd name="adj3" fmla="val 18080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urved Right Arrow 17"/>
          <p:cNvSpPr/>
          <p:nvPr/>
        </p:nvSpPr>
        <p:spPr>
          <a:xfrm rot="15047089">
            <a:off x="3089641" y="6146692"/>
            <a:ext cx="273694" cy="875897"/>
          </a:xfrm>
          <a:prstGeom prst="curvedRightArrow">
            <a:avLst>
              <a:gd name="adj1" fmla="val 41945"/>
              <a:gd name="adj2" fmla="val 97029"/>
              <a:gd name="adj3" fmla="val 18080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8</a:t>
            </a:fld>
            <a:endParaRPr lang="en-US"/>
          </a:p>
        </p:txBody>
      </p:sp>
      <p:pic>
        <p:nvPicPr>
          <p:cNvPr id="25" name="Sound 2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00575" y="73664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1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1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shot 2018-12-16 13.13.5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67" y="2064739"/>
            <a:ext cx="8580030" cy="478231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</a:t>
            </a:r>
            <a:r>
              <a:rPr lang="en-US" altLang="zh-CN" dirty="0" smtClean="0"/>
              <a:t>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9867" y="1721189"/>
            <a:ext cx="2460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/>
              <a:t>3.</a:t>
            </a:r>
            <a:r>
              <a:rPr lang="zh-CN" altLang="en-US" sz="1200" dirty="0" smtClean="0"/>
              <a:t> </a:t>
            </a:r>
            <a:r>
              <a:rPr lang="en-US" sz="1200" dirty="0" smtClean="0"/>
              <a:t>Select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document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predict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topic</a:t>
            </a:r>
            <a:endParaRPr lang="en-US" sz="1200" dirty="0"/>
          </a:p>
        </p:txBody>
      </p:sp>
      <p:sp>
        <p:nvSpPr>
          <p:cNvPr id="8" name="Up Arrow 7"/>
          <p:cNvSpPr/>
          <p:nvPr/>
        </p:nvSpPr>
        <p:spPr>
          <a:xfrm>
            <a:off x="1991492" y="4070997"/>
            <a:ext cx="384142" cy="344882"/>
          </a:xfrm>
          <a:prstGeom prst="upArrow">
            <a:avLst>
              <a:gd name="adj1" fmla="val 33784"/>
              <a:gd name="adj2" fmla="val 63514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AC9E4-DC5B-924C-BA2C-1A0A44542877}" type="slidenum">
              <a:rPr lang="en-US" smtClean="0"/>
              <a:t>9</a:t>
            </a:fld>
            <a:endParaRPr lang="en-US"/>
          </a:p>
        </p:txBody>
      </p:sp>
      <p:pic>
        <p:nvPicPr>
          <p:cNvPr id="11" name="Sound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3581" y="52192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85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1252</TotalTime>
  <Words>372</Words>
  <Application>Microsoft Macintosh PowerPoint</Application>
  <PresentationFormat>On-screen Show (4:3)</PresentationFormat>
  <Paragraphs>67</Paragraphs>
  <Slides>11</Slides>
  <Notes>1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Waveform</vt:lpstr>
      <vt:lpstr>Course Project  Accident topic modeling </vt:lpstr>
      <vt:lpstr>Objective</vt:lpstr>
      <vt:lpstr>Why is it useful?</vt:lpstr>
      <vt:lpstr>Development process</vt:lpstr>
      <vt:lpstr>Technical details</vt:lpstr>
      <vt:lpstr>Graphical User Interface (GUI)</vt:lpstr>
      <vt:lpstr>Setup and Run</vt:lpstr>
      <vt:lpstr>Example</vt:lpstr>
      <vt:lpstr>Example</vt:lpstr>
      <vt:lpstr>Example</vt:lpstr>
      <vt:lpstr>Conclusions</vt:lpstr>
    </vt:vector>
  </TitlesOfParts>
  <Company>ASU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Project</dc:title>
  <dc:creator>tishun peng</dc:creator>
  <cp:lastModifiedBy>tishun peng</cp:lastModifiedBy>
  <cp:revision>45</cp:revision>
  <dcterms:created xsi:type="dcterms:W3CDTF">2018-12-16T01:41:45Z</dcterms:created>
  <dcterms:modified xsi:type="dcterms:W3CDTF">2018-12-16T22:34:04Z</dcterms:modified>
</cp:coreProperties>
</file>

<file path=docProps/thumbnail.jpeg>
</file>